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3" d="100"/>
          <a:sy n="93" d="100"/>
        </p:scale>
        <p:origin x="-15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F17C03C-3E11-4248-B99D-B106BA36A6A2}" type="datetimeFigureOut">
              <a:rPr lang="sv-SE" smtClean="0"/>
              <a:pPr/>
              <a:t>2010-06-16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8C6A392-855C-4B87-B0EC-409A49990A2A}"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7C03C-3E11-4248-B99D-B106BA36A6A2}" type="datetimeFigureOut">
              <a:rPr lang="sv-SE" smtClean="0"/>
              <a:pPr/>
              <a:t>2010-06-16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6A392-855C-4B87-B0EC-409A49990A2A}"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692696"/>
            <a:ext cx="9144000" cy="1340768"/>
          </a:xfrm>
          <a:solidFill>
            <a:schemeClr val="dk2"/>
          </a:solidFill>
        </p:spPr>
        <p:style>
          <a:lnRef idx="0">
            <a:scrgbClr r="0" g="0" b="0"/>
          </a:lnRef>
          <a:fillRef idx="1001">
            <a:schemeClr val="dk2"/>
          </a:fillRef>
          <a:effectRef idx="0">
            <a:scrgbClr r="0" g="0" b="0"/>
          </a:effectRef>
          <a:fontRef idx="major"/>
        </p:style>
        <p:txBody>
          <a:bodyPr>
            <a:noAutofit/>
          </a:bodyPr>
          <a:lstStyle/>
          <a:p>
            <a:pPr lvl="0" algn="l"/>
            <a:r>
              <a:rPr lang="sv-SE" sz="2100" b="1" dirty="0" smtClean="0">
                <a:solidFill>
                  <a:schemeClr val="bg1"/>
                </a:solidFill>
                <a:latin typeface="Arial" pitchFamily="34" charset="0"/>
                <a:ea typeface="ＭＳ Ｐゴシック" pitchFamily="34" charset="-128"/>
                <a:cs typeface="Arial" pitchFamily="34" charset="0"/>
              </a:rPr>
              <a:t>   Träning i medveten närvaro - Mindfulness baserad stressreduktion</a:t>
            </a:r>
            <a:br>
              <a:rPr lang="sv-SE" sz="2100" b="1" dirty="0" smtClean="0">
                <a:solidFill>
                  <a:schemeClr val="bg1"/>
                </a:solidFill>
                <a:latin typeface="Arial" pitchFamily="34" charset="0"/>
                <a:ea typeface="ＭＳ Ｐゴシック" pitchFamily="34" charset="-128"/>
                <a:cs typeface="Arial" pitchFamily="34" charset="0"/>
              </a:rPr>
            </a:br>
            <a:r>
              <a:rPr lang="sv-SE" sz="2100" b="1" dirty="0" smtClean="0">
                <a:solidFill>
                  <a:schemeClr val="bg1"/>
                </a:solidFill>
                <a:latin typeface="Arial" pitchFamily="34" charset="0"/>
                <a:ea typeface="ＭＳ Ｐゴシック" pitchFamily="34" charset="-128"/>
                <a:cs typeface="Arial" pitchFamily="34" charset="0"/>
              </a:rPr>
              <a:t>   En metod för att främja hälsa och öka välbefinnande hos personer  </a:t>
            </a:r>
            <a:br>
              <a:rPr lang="sv-SE" sz="2100" b="1" dirty="0" smtClean="0">
                <a:solidFill>
                  <a:schemeClr val="bg1"/>
                </a:solidFill>
                <a:latin typeface="Arial" pitchFamily="34" charset="0"/>
                <a:ea typeface="ＭＳ Ｐゴシック" pitchFamily="34" charset="-128"/>
                <a:cs typeface="Arial" pitchFamily="34" charset="0"/>
              </a:rPr>
            </a:br>
            <a:r>
              <a:rPr lang="sv-SE" sz="2100" b="1" dirty="0" smtClean="0">
                <a:solidFill>
                  <a:schemeClr val="bg1"/>
                </a:solidFill>
                <a:latin typeface="Arial" pitchFamily="34" charset="0"/>
                <a:ea typeface="ＭＳ Ｐゴシック" pitchFamily="34" charset="-128"/>
                <a:cs typeface="Arial" pitchFamily="34" charset="0"/>
              </a:rPr>
              <a:t>   med kronisk hjärtsvikt</a:t>
            </a:r>
            <a:endParaRPr lang="sv-SE" sz="2100" b="1" i="1" dirty="0">
              <a:solidFill>
                <a:schemeClr val="bg1"/>
              </a:solidFill>
              <a:latin typeface="Arial" pitchFamily="34" charset="0"/>
              <a:cs typeface="Arial" pitchFamily="34" charset="0"/>
            </a:endParaRPr>
          </a:p>
        </p:txBody>
      </p:sp>
      <p:pic>
        <p:nvPicPr>
          <p:cNvPr id="4" name="Bildobjekt 48" descr="LO_JMG_leftCMYK.eps"/>
          <p:cNvPicPr>
            <a:picLocks noChangeAspect="1"/>
          </p:cNvPicPr>
          <p:nvPr/>
        </p:nvPicPr>
        <p:blipFill>
          <a:blip r:embed="rId2" cstate="print"/>
          <a:srcRect/>
          <a:stretch>
            <a:fillRect/>
          </a:stretch>
        </p:blipFill>
        <p:spPr bwMode="auto">
          <a:xfrm>
            <a:off x="181372" y="156964"/>
            <a:ext cx="3238500" cy="419100"/>
          </a:xfrm>
          <a:prstGeom prst="rect">
            <a:avLst/>
          </a:prstGeom>
          <a:noFill/>
          <a:ln w="9525">
            <a:noFill/>
            <a:miter lim="800000"/>
            <a:headEnd/>
            <a:tailEnd/>
          </a:ln>
        </p:spPr>
      </p:pic>
      <p:sp>
        <p:nvSpPr>
          <p:cNvPr id="5" name="Rektangel 4"/>
          <p:cNvSpPr>
            <a:spLocks noChangeArrowheads="1"/>
          </p:cNvSpPr>
          <p:nvPr/>
        </p:nvSpPr>
        <p:spPr bwMode="auto">
          <a:xfrm>
            <a:off x="0" y="6426200"/>
            <a:ext cx="9144000" cy="431800"/>
          </a:xfrm>
          <a:prstGeom prst="rect">
            <a:avLst/>
          </a:prstGeom>
          <a:solidFill>
            <a:schemeClr val="tx2"/>
          </a:solidFill>
          <a:ln w="9525">
            <a:solidFill>
              <a:schemeClr val="tx2"/>
            </a:solidFill>
            <a:miter lim="800000"/>
            <a:headEnd/>
            <a:tailEnd/>
          </a:ln>
          <a:effectLst>
            <a:outerShdw blurRad="63500" dist="23000" dir="5400000" rotWithShape="0">
              <a:srgbClr val="000000">
                <a:alpha val="34999"/>
              </a:srgbClr>
            </a:outerShdw>
          </a:effectLst>
        </p:spPr>
        <p:style>
          <a:lnRef idx="0">
            <a:scrgbClr r="0" g="0" b="0"/>
          </a:lnRef>
          <a:fillRef idx="1001">
            <a:schemeClr val="dk2"/>
          </a:fillRef>
          <a:effectRef idx="0">
            <a:scrgbClr r="0" g="0" b="0"/>
          </a:effectRef>
          <a:fontRef idx="major"/>
        </p:style>
        <p:txBody>
          <a:bodyPr anchor="ctr"/>
          <a:lstStyle/>
          <a:p>
            <a:endParaRPr lang="sv-SE" dirty="0"/>
          </a:p>
        </p:txBody>
      </p:sp>
      <p:sp>
        <p:nvSpPr>
          <p:cNvPr id="11265" name="Rectangle 1"/>
          <p:cNvSpPr>
            <a:spLocks noChangeArrowheads="1"/>
          </p:cNvSpPr>
          <p:nvPr/>
        </p:nvSpPr>
        <p:spPr bwMode="auto">
          <a:xfrm>
            <a:off x="179512" y="2074203"/>
            <a:ext cx="2627784" cy="1138773"/>
          </a:xfrm>
          <a:prstGeom prst="rect">
            <a:avLst/>
          </a:prstGeom>
          <a:noFill/>
          <a:ln w="9525">
            <a:noFill/>
            <a:miter lim="800000"/>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Syfte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sv-SE" sz="800"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v-SE" sz="800" b="0" i="0" u="none" strike="noStrike" cap="none" normalizeH="0" dirty="0" smtClean="0">
                <a:ln>
                  <a:noFill/>
                </a:ln>
                <a:solidFill>
                  <a:schemeClr val="tx1"/>
                </a:solidFill>
                <a:effectLst/>
                <a:latin typeface="Arial" pitchFamily="34" charset="0"/>
                <a:ea typeface="Times New Roman" pitchFamily="18" charset="0"/>
                <a:cs typeface="Arial" pitchFamily="34" charset="0"/>
              </a:rPr>
              <a:t>A</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tt undersöka om träning i medveten närvaro påverkar självrapporterade symtom, upplevelsen av välbefinnande och hälsa, samt ger effekt på objektiva tecken på progress av kronisk hjärtsvikt. </a:t>
            </a:r>
            <a:endParaRPr kumimoji="0" lang="sv-S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66" name="Rectangle 2"/>
          <p:cNvSpPr>
            <a:spLocks noChangeArrowheads="1"/>
          </p:cNvSpPr>
          <p:nvPr/>
        </p:nvSpPr>
        <p:spPr bwMode="auto">
          <a:xfrm>
            <a:off x="170835" y="3010887"/>
            <a:ext cx="3105021"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sv-SE"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Forskningsfrågor</a:t>
            </a:r>
          </a:p>
          <a:p>
            <a:pPr marL="0" marR="0" lvl="0" indent="0" defTabSz="914400" rtl="0" eaLnBrk="1" fontAlgn="base" latinLnBrk="0" hangingPunct="1">
              <a:lnSpc>
                <a:spcPct val="100000"/>
              </a:lnSpc>
              <a:spcBef>
                <a:spcPct val="0"/>
              </a:spcBef>
              <a:spcAft>
                <a:spcPct val="0"/>
              </a:spcAft>
              <a:buClrTx/>
              <a:buSzTx/>
              <a:buFontTx/>
              <a:buNone/>
              <a:tabLst/>
            </a:pPr>
            <a:endPar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Hur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påverkas personers självrapporterade symtom av andfåddhet, trötthet, sömnsvårigheter, ångest och depression av genomfört träningsprogram i medveten närvaro?</a:t>
            </a:r>
            <a:endParaRPr kumimoji="0" lang="sv-S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
              <a:tabLst/>
            </a:pP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Har genomfört träningsprogram i medveten närvaro någon betydelse för personers upplevelse av välbefinnande och hälsa?</a:t>
            </a:r>
            <a:endParaRPr lang="sv-SE" sz="800" dirty="0">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
              <a:tabLst/>
            </a:pPr>
            <a:r>
              <a:rPr kumimoji="0" lang="sv-SE" sz="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Har genomfört träningsprogram i medveten närvaro någon effekt på objektiva tecken av betydelse för progression av hjärtsvikt?</a:t>
            </a:r>
            <a:endParaRPr kumimoji="0" lang="sv-SE"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67" name="Rectangle 3"/>
          <p:cNvSpPr>
            <a:spLocks noChangeArrowheads="1"/>
          </p:cNvSpPr>
          <p:nvPr/>
        </p:nvSpPr>
        <p:spPr bwMode="auto">
          <a:xfrm>
            <a:off x="179512" y="4422591"/>
            <a:ext cx="331236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sv-SE"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Tidigare forskning</a:t>
            </a:r>
            <a:endParaRPr kumimoji="0" lang="sv-SE"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sv-SE" sz="800" dirty="0">
                <a:latin typeface="Arial" pitchFamily="34" charset="0"/>
                <a:ea typeface="Times New Roman" pitchFamily="18" charset="0"/>
                <a:cs typeface="Arial" pitchFamily="34" charset="0"/>
              </a:rPr>
              <a:t>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sammanfattning av randomiserade studier på olika meditativa avslappningstekniker vid kronisk hjärtsvikt visar på förbättrad livskvalitet, minskad andfåddhet, förbättrat gasutbyte i lungorna och fysisk prestationsförmåga.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sv-SE" sz="800" dirty="0">
                <a:latin typeface="Arial" pitchFamily="34" charset="0"/>
                <a:ea typeface="Times New Roman" pitchFamily="18" charset="0"/>
                <a:cs typeface="Arial" pitchFamily="34" charset="0"/>
              </a:rPr>
              <a:t> </a:t>
            </a:r>
            <a:r>
              <a:rPr lang="sv-SE" sz="800" dirty="0" smtClean="0">
                <a:latin typeface="Arial" pitchFamily="34" charset="0"/>
                <a:ea typeface="Times New Roman" pitchFamily="18" charset="0"/>
                <a:cs typeface="Arial" pitchFamily="34" charset="0"/>
              </a:rPr>
              <a:t>E</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ffekter med lägre nivåer av noradrenalin och inflammatoriska markörer; IL-6 och högsensibelt CRP.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sv-SE" sz="800" dirty="0">
                <a:latin typeface="Arial" pitchFamily="34" charset="0"/>
                <a:ea typeface="Times New Roman" pitchFamily="18" charset="0"/>
                <a:cs typeface="Arial" pitchFamily="34" charset="0"/>
              </a:rPr>
              <a:t>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Tai Chi Mind-Body träning har visats kunna förbättra livskvalitet och lindra symtom och det har även rapporterats om ökad toleransnivån för fysisk träning och minskade nivåer av B-typ. natriuretiska peptider.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sv-SE" sz="800" dirty="0">
                <a:latin typeface="Arial" pitchFamily="34" charset="0"/>
                <a:ea typeface="Times New Roman" pitchFamily="18" charset="0"/>
                <a:cs typeface="Arial" pitchFamily="34" charset="0"/>
              </a:rPr>
              <a:t>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en kvalitativ studie genomförd på SA beskrev deltagarna hur icke viljemässig fokusering (inte göra men att vara) bidrog till symtomlindring vid hjärtsvikt.</a:t>
            </a:r>
            <a:endParaRPr kumimoji="0" lang="sv-S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ktangel 10"/>
          <p:cNvSpPr/>
          <p:nvPr/>
        </p:nvSpPr>
        <p:spPr>
          <a:xfrm>
            <a:off x="3707904" y="2098010"/>
            <a:ext cx="5400600" cy="2339102"/>
          </a:xfrm>
          <a:prstGeom prst="rect">
            <a:avLst/>
          </a:prstGeom>
        </p:spPr>
        <p:txBody>
          <a:bodyPr wrap="square">
            <a:spAutoFit/>
          </a:bodyPr>
          <a:lstStyle/>
          <a:p>
            <a:r>
              <a:rPr lang="sv-SE" sz="1000" b="1" dirty="0">
                <a:latin typeface="Arial" pitchFamily="34" charset="0"/>
                <a:cs typeface="Arial" pitchFamily="34" charset="0"/>
              </a:rPr>
              <a:t>Pilotstudie</a:t>
            </a:r>
          </a:p>
          <a:p>
            <a:endParaRPr lang="sv-SE" sz="800" dirty="0" smtClean="0">
              <a:latin typeface="Arial" pitchFamily="34" charset="0"/>
              <a:cs typeface="Arial" pitchFamily="34" charset="0"/>
            </a:endParaRPr>
          </a:p>
          <a:p>
            <a:r>
              <a:rPr lang="sv-SE" sz="800" dirty="0" smtClean="0">
                <a:latin typeface="Arial" pitchFamily="34" charset="0"/>
                <a:cs typeface="Arial" pitchFamily="34" charset="0"/>
              </a:rPr>
              <a:t>Studien </a:t>
            </a:r>
            <a:r>
              <a:rPr lang="sv-SE" sz="800" dirty="0">
                <a:latin typeface="Arial" pitchFamily="34" charset="0"/>
                <a:cs typeface="Arial" pitchFamily="34" charset="0"/>
              </a:rPr>
              <a:t>är upplagt som en tvåarmad randomiserad</a:t>
            </a:r>
            <a:r>
              <a:rPr lang="sv-SE" sz="800" b="1" dirty="0">
                <a:latin typeface="Arial" pitchFamily="34" charset="0"/>
                <a:cs typeface="Arial" pitchFamily="34" charset="0"/>
              </a:rPr>
              <a:t> </a:t>
            </a:r>
            <a:r>
              <a:rPr lang="sv-SE" sz="800" dirty="0">
                <a:latin typeface="Arial" pitchFamily="34" charset="0"/>
                <a:cs typeface="Arial" pitchFamily="34" charset="0"/>
              </a:rPr>
              <a:t>kontroll studie med före och efter mätning vid kliniken för Geriatrik och Medicin vid SU/Östra sjukhuset och påbörjades i mars 2010. Interventionen beräknas vara avslutad december 2010</a:t>
            </a:r>
            <a:r>
              <a:rPr lang="sv-SE" sz="800" dirty="0" smtClean="0">
                <a:latin typeface="Arial" pitchFamily="34" charset="0"/>
                <a:cs typeface="Arial" pitchFamily="34" charset="0"/>
              </a:rPr>
              <a:t>.</a:t>
            </a:r>
            <a:r>
              <a:rPr lang="sv-SE" sz="800" dirty="0">
                <a:latin typeface="Arial" pitchFamily="34" charset="0"/>
                <a:cs typeface="Arial" pitchFamily="34" charset="0"/>
              </a:rPr>
              <a:t> Studiepopulationen består av 40 personer varav 20 personer med stabil kronisk hjärtsvikt, NYHA-klass II-IV med symtom av trötthet och/eller andfåddhet (grupp A) och 20 personer med nydiagnostiserad hjärtsvikt under upptitreringsfas med besök på hjärtsviktsmottagningen (grupp B).</a:t>
            </a:r>
          </a:p>
          <a:p>
            <a:r>
              <a:rPr lang="sv-SE" sz="800" dirty="0" smtClean="0">
                <a:latin typeface="Arial" pitchFamily="34" charset="0"/>
                <a:cs typeface="Arial" pitchFamily="34" charset="0"/>
              </a:rPr>
              <a:t>Interventionsgruppens </a:t>
            </a:r>
            <a:r>
              <a:rPr lang="sv-SE" sz="800" dirty="0">
                <a:latin typeface="Arial" pitchFamily="34" charset="0"/>
                <a:cs typeface="Arial" pitchFamily="34" charset="0"/>
              </a:rPr>
              <a:t>deltagare erbjuds ett 8 veckors program med självträning i medveten närvaro enligt ”Här&amp;Nu” programmet med åtta gruppträffar under ledning av utbildad instruktör. Utbildningsprogrammet som används i studien heter ”Här&amp;Nu” och bygger på ett åtta veckors program för stressreduktion – Mindfulness Based Stress Reduktion (MBSR). Kontrollgruppen deltar vid två studiebesök med 8 veckors intervall och erbjuds möjlighet att delta i programmet vid senare tillfälle.</a:t>
            </a:r>
          </a:p>
          <a:p>
            <a:endParaRPr lang="sv-SE" sz="800" dirty="0" smtClean="0">
              <a:latin typeface="Arial" pitchFamily="34" charset="0"/>
              <a:cs typeface="Arial" pitchFamily="34" charset="0"/>
            </a:endParaRPr>
          </a:p>
          <a:p>
            <a:pPr>
              <a:buFont typeface="Wingdings" pitchFamily="2" charset="2"/>
              <a:buChar char="§"/>
            </a:pPr>
            <a:r>
              <a:rPr lang="sv-SE" sz="800" b="1" dirty="0">
                <a:latin typeface="Arial" pitchFamily="34" charset="0"/>
                <a:cs typeface="Arial" pitchFamily="34" charset="0"/>
              </a:rPr>
              <a:t> </a:t>
            </a:r>
            <a:r>
              <a:rPr lang="sv-SE" sz="800" b="1" dirty="0" smtClean="0">
                <a:latin typeface="Arial" pitchFamily="34" charset="0"/>
                <a:cs typeface="Arial" pitchFamily="34" charset="0"/>
              </a:rPr>
              <a:t>Primära </a:t>
            </a:r>
            <a:r>
              <a:rPr lang="sv-SE" sz="800" b="1" dirty="0">
                <a:latin typeface="Arial" pitchFamily="34" charset="0"/>
                <a:cs typeface="Arial" pitchFamily="34" charset="0"/>
              </a:rPr>
              <a:t>utfallsvariabler: </a:t>
            </a:r>
            <a:r>
              <a:rPr lang="sv-SE" sz="800" dirty="0">
                <a:latin typeface="Arial" pitchFamily="34" charset="0"/>
                <a:cs typeface="Arial" pitchFamily="34" charset="0"/>
              </a:rPr>
              <a:t>Självskattning av symtom (validerade symtomspecifika instrument och </a:t>
            </a:r>
            <a:r>
              <a:rPr lang="sv-SE" sz="800" dirty="0" smtClean="0">
                <a:latin typeface="Arial" pitchFamily="34" charset="0"/>
                <a:cs typeface="Arial" pitchFamily="34" charset="0"/>
              </a:rPr>
              <a:t>skalor)</a:t>
            </a:r>
          </a:p>
          <a:p>
            <a:pPr>
              <a:buFont typeface="Wingdings" pitchFamily="2" charset="2"/>
              <a:buChar char="§"/>
            </a:pPr>
            <a:r>
              <a:rPr lang="sv-SE" sz="800" b="1" dirty="0" smtClean="0">
                <a:latin typeface="Arial" pitchFamily="34" charset="0"/>
                <a:cs typeface="Arial" pitchFamily="34" charset="0"/>
              </a:rPr>
              <a:t>Sekundära </a:t>
            </a:r>
            <a:r>
              <a:rPr lang="sv-SE" sz="800" b="1" dirty="0">
                <a:latin typeface="Arial" pitchFamily="34" charset="0"/>
                <a:cs typeface="Arial" pitchFamily="34" charset="0"/>
              </a:rPr>
              <a:t>utfallsvariabler: </a:t>
            </a:r>
            <a:r>
              <a:rPr lang="sv-SE" sz="800" dirty="0">
                <a:latin typeface="Arial" pitchFamily="34" charset="0"/>
                <a:cs typeface="Arial" pitchFamily="34" charset="0"/>
              </a:rPr>
              <a:t>Självskattning av hälsa/välbefinnande (validerade instrument och frågeformulär). Hjärtsviktsstatus.</a:t>
            </a:r>
          </a:p>
          <a:p>
            <a:r>
              <a:rPr lang="sv-SE" sz="800" dirty="0">
                <a:latin typeface="Arial" pitchFamily="34" charset="0"/>
                <a:cs typeface="Arial" pitchFamily="34" charset="0"/>
              </a:rPr>
              <a:t> </a:t>
            </a:r>
          </a:p>
          <a:p>
            <a:endParaRPr lang="sv-SE" sz="800" dirty="0">
              <a:latin typeface="Arial" pitchFamily="34" charset="0"/>
              <a:cs typeface="Arial" pitchFamily="34" charset="0"/>
            </a:endParaRPr>
          </a:p>
        </p:txBody>
      </p:sp>
      <p:sp>
        <p:nvSpPr>
          <p:cNvPr id="11268" name="Rectangle 4"/>
          <p:cNvSpPr>
            <a:spLocks noChangeArrowheads="1"/>
          </p:cNvSpPr>
          <p:nvPr/>
        </p:nvSpPr>
        <p:spPr bwMode="auto">
          <a:xfrm>
            <a:off x="3707904" y="4339550"/>
            <a:ext cx="5256584"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Betydelse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CHF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är ett tillstånd som resulterar i försämrad fysisk funktion, besvärande symtom och försämrad livskvalitet. Trots att det under snare tid utvecklats läkemedel och andra medicinska interventioner som minskar sjukligheten och förbättrar prognosen för patienterna med CHF så lever de ändå med hot om försämring och nya sjukhusvistelser.</a:t>
            </a:r>
            <a:endParaRPr lang="sv-SE" sz="800"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sv-SE" sz="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MBSR syftar till att öka individens medvetenhet om den egna kroppen, tankar och känslor, och därigenom förbättra sin förmåga att lyssna till kroppens signaler och vara lyhörd för sina behov.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sv-SE" sz="800" dirty="0">
                <a:latin typeface="Arial" pitchFamily="34" charset="0"/>
                <a:ea typeface="Times New Roman" pitchFamily="18" charset="0"/>
                <a:cs typeface="Arial" pitchFamily="34" charset="0"/>
              </a:rPr>
              <a:t>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MBSR är en metod för att lära sig acceptera och hantera sin vardag, trots symptom och upplevd ohälsa, och kan därför i hög grad omfattas av begreppet personcentrering. Genom träning kan patienterna lära sig att inta en accepterande och icke dömande hållning till sig själv och livet och lära sig att se vardagen på ett nytt sätt, minska stress och göra kloka val.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sv-SE" sz="800" dirty="0">
                <a:latin typeface="Arial" pitchFamily="34" charset="0"/>
                <a:ea typeface="Times New Roman" pitchFamily="18" charset="0"/>
                <a:cs typeface="Arial" pitchFamily="34" charset="0"/>
              </a:rPr>
              <a:t> </a:t>
            </a:r>
            <a:r>
              <a:rPr kumimoji="0" lang="sv-SE"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Det finns därför starka skäl för att utifrån resultat från pilotstudien utvärdera MBSR i en randomiserad kontrollerad fullskalig studie eftersom studier på andra patientgrupper har visat på positiva effekter vad gäller såväl symtomlindring som livskvalitet. </a:t>
            </a:r>
            <a:endParaRPr kumimoji="0" lang="sv-SE"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ruta 14"/>
          <p:cNvSpPr txBox="1"/>
          <p:nvPr/>
        </p:nvSpPr>
        <p:spPr>
          <a:xfrm>
            <a:off x="3851920" y="1567825"/>
            <a:ext cx="4824536" cy="276999"/>
          </a:xfrm>
          <a:prstGeom prst="rect">
            <a:avLst/>
          </a:prstGeom>
          <a:solidFill>
            <a:schemeClr val="accent1">
              <a:lumMod val="20000"/>
              <a:lumOff val="80000"/>
            </a:schemeClr>
          </a:solidFill>
          <a:ln>
            <a:noFill/>
          </a:ln>
          <a:effectLst>
            <a:outerShdw blurRad="40000" dist="20000" dir="5400000" rotWithShape="0">
              <a:srgbClr val="000000">
                <a:alpha val="38000"/>
              </a:srgbClr>
            </a:outerShdw>
          </a:effectLst>
        </p:spPr>
        <p:style>
          <a:lnRef idx="1">
            <a:schemeClr val="accent1"/>
          </a:lnRef>
          <a:fillRef idx="1001">
            <a:schemeClr val="lt2"/>
          </a:fillRef>
          <a:effectRef idx="1">
            <a:schemeClr val="accent1"/>
          </a:effectRef>
          <a:fontRef idx="minor">
            <a:schemeClr val="dk1"/>
          </a:fontRef>
        </p:style>
        <p:txBody>
          <a:bodyPr wrap="square" rtlCol="0">
            <a:spAutoFit/>
          </a:bodyPr>
          <a:lstStyle/>
          <a:p>
            <a:pPr algn="ctr"/>
            <a:r>
              <a:rPr lang="sv-SE" sz="1200" i="1" dirty="0" smtClean="0">
                <a:latin typeface="Arial" pitchFamily="34" charset="0"/>
                <a:ea typeface="ＭＳ Ｐゴシック" pitchFamily="34" charset="-128"/>
                <a:cs typeface="Arial" pitchFamily="34" charset="0"/>
              </a:rPr>
              <a:t>Kristin Falk, leg.ssk, Fil.dr. Jonna Norman, leg.ssk, MBSR instruktör</a:t>
            </a:r>
            <a:endParaRPr lang="sv-SE" sz="1200" dirty="0"/>
          </a:p>
        </p:txBody>
      </p:sp>
      <p:sp>
        <p:nvSpPr>
          <p:cNvPr id="16" name="textruta 15"/>
          <p:cNvSpPr txBox="1"/>
          <p:nvPr/>
        </p:nvSpPr>
        <p:spPr>
          <a:xfrm>
            <a:off x="7236296" y="6453336"/>
            <a:ext cx="1907704" cy="276999"/>
          </a:xfrm>
          <a:prstGeom prst="rect">
            <a:avLst/>
          </a:prstGeom>
          <a:noFill/>
        </p:spPr>
        <p:txBody>
          <a:bodyPr wrap="square" rtlCol="0">
            <a:spAutoFit/>
          </a:bodyPr>
          <a:lstStyle/>
          <a:p>
            <a:r>
              <a:rPr lang="sv-SE" sz="1200" dirty="0" smtClean="0">
                <a:solidFill>
                  <a:schemeClr val="bg1"/>
                </a:solidFill>
                <a:latin typeface="Arial" pitchFamily="34" charset="0"/>
                <a:cs typeface="Arial" pitchFamily="34" charset="0"/>
              </a:rPr>
              <a:t>www.gpcc.gu.se</a:t>
            </a:r>
            <a:endParaRPr lang="sv-SE" sz="1200" dirty="0">
              <a:solidFill>
                <a:schemeClr val="bg1"/>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592</Words>
  <Application>Microsoft Office PowerPoint</Application>
  <PresentationFormat>Bildspel på skärmen (4:3)</PresentationFormat>
  <Paragraphs>31</Paragraphs>
  <Slides>1</Slides>
  <Notes>0</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Office-tema</vt:lpstr>
      <vt:lpstr>   Träning i medveten närvaro - Mindfulness baserad stressreduktion    En metod för att främja hälsa och öka välbefinnande hos personer      med kronisk hjärtsvikt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K.Falk</dc:creator>
  <cp:lastModifiedBy>K.Falk</cp:lastModifiedBy>
  <cp:revision>9</cp:revision>
  <dcterms:created xsi:type="dcterms:W3CDTF">2010-06-16T04:26:52Z</dcterms:created>
  <dcterms:modified xsi:type="dcterms:W3CDTF">2010-06-16T05:23:48Z</dcterms:modified>
</cp:coreProperties>
</file>